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53642A3-4255-49AB-9558-EFF78C8D27DA}">
  <a:tblStyle styleId="{A53642A3-4255-49AB-9558-EFF78C8D27D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hGYvgsqbXTpvNOkEbyhqfAS6gcTQQ65LyRkV2SQtJ_k/view" TargetMode="External"/><Relationship Id="rId11" Type="http://schemas.openxmlformats.org/officeDocument/2006/relationships/hyperlink" Target="https://youtu.be/ceaToIwi-Qk?feature=shared&amp;t=77" TargetMode="External"/><Relationship Id="rId10" Type="http://schemas.openxmlformats.org/officeDocument/2006/relationships/hyperlink" Target="https://docs.google.com/presentation/d/1XbUGceS57gftjLMYzQvbDluGcJravGX3vsV5kHJPJz0/view" TargetMode="External"/><Relationship Id="rId12" Type="http://schemas.openxmlformats.org/officeDocument/2006/relationships/image" Target="../media/image2.png"/><Relationship Id="rId9" Type="http://schemas.openxmlformats.org/officeDocument/2006/relationships/hyperlink" Target="https://docs.google.com/presentation/d/1hGYvgsqbXTpvNOkEbyhqfAS6gcTQQ65LyRkV2SQtJ_k/view" TargetMode="External"/><Relationship Id="rId5" Type="http://schemas.openxmlformats.org/officeDocument/2006/relationships/hyperlink" Target="https://docs.google.com/presentation/d/1XbUGceS57gftjLMYzQvbDluGcJravGX3vsV5kHJPJz0/view" TargetMode="External"/><Relationship Id="rId6" Type="http://schemas.openxmlformats.org/officeDocument/2006/relationships/hyperlink" Target="https://docs.google.com/presentation/d/1DqT1Ey-xyW-9DNGxfArhuXziDAhdwyT0893URh_GUek/view" TargetMode="External"/><Relationship Id="rId7" Type="http://schemas.openxmlformats.org/officeDocument/2006/relationships/hyperlink" Target="https://docs.google.com/presentation/d/1NRMwqVB0C_Zkg3nJlatJD7rMrk-1nmj1Zo-vV6HH_kw/view" TargetMode="External"/><Relationship Id="rId8" Type="http://schemas.openxmlformats.org/officeDocument/2006/relationships/hyperlink" Target="https://docs.google.com/presentation/d/11ai0mUmNY9r79pYw4XHbRz0n6huaWatLKscF2spns1s/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DqT1Ey-xyW-9DNGxfArhuXziDAhdwyT0893URh_GUek/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{A53642A3-4255-49AB-9558-EFF78C8D27DA}</a:tableStyleId>
              </a:tblPr>
              <a:tblGrid>
                <a:gridCol w="1458775"/>
                <a:gridCol w="3684800"/>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2: Mapping Western Expansion</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latin typeface="Inter"/>
                          <a:ea typeface="Inter"/>
                          <a:cs typeface="Inter"/>
                          <a:sym typeface="Inter"/>
                        </a:rPr>
                        <a:t>Whose stories are told—and whose are left out—when we learn about westward expansion?</a:t>
                      </a:r>
                      <a:endParaRPr sz="12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Perspective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Mapping Western Expansion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Oregon Trail</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a:t>
                      </a:r>
                      <a:r>
                        <a:rPr lang="en" sz="1200">
                          <a:latin typeface="Inter"/>
                          <a:ea typeface="Inter"/>
                          <a:cs typeface="Inter"/>
                          <a:sym typeface="Inter"/>
                        </a:rPr>
                        <a:t>- A-Z Guide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a:t>
                      </a:r>
                      <a:r>
                        <a:rPr lang="en" sz="1200" u="sng">
                          <a:solidFill>
                            <a:schemeClr val="hlink"/>
                          </a:solidFill>
                          <a:latin typeface="Inter"/>
                          <a:ea typeface="Inter"/>
                          <a:cs typeface="Inter"/>
                          <a:sym typeface="Inter"/>
                          <a:hlinkClick r:id="rId9"/>
                        </a:rPr>
                        <a:t>Do First</a:t>
                      </a:r>
                      <a:r>
                        <a:rPr lang="en" sz="1200">
                          <a:latin typeface="Inter"/>
                          <a:ea typeface="Inter"/>
                          <a:cs typeface="Inter"/>
                          <a:sym typeface="Inter"/>
                        </a:rPr>
                        <a: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34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Spark student </a:t>
                      </a:r>
                      <a:r>
                        <a:rPr lang="en" sz="1200">
                          <a:solidFill>
                            <a:schemeClr val="dk1"/>
                          </a:solidFill>
                          <a:latin typeface="Inter"/>
                          <a:ea typeface="Inter"/>
                          <a:cs typeface="Inter"/>
                          <a:sym typeface="Inter"/>
                        </a:rPr>
                        <a:t>curiosity</a:t>
                      </a:r>
                      <a:r>
                        <a:rPr lang="en" sz="1200">
                          <a:solidFill>
                            <a:schemeClr val="dk1"/>
                          </a:solidFill>
                          <a:latin typeface="Inter"/>
                          <a:ea typeface="Inter"/>
                          <a:cs typeface="Inter"/>
                          <a:sym typeface="Inter"/>
                        </a:rPr>
                        <a:t> and introduce basic background of the trails west with a video. Students will follow the transcript on page 1 of the </a:t>
                      </a:r>
                      <a:r>
                        <a:rPr lang="en" sz="1200" u="sng">
                          <a:solidFill>
                            <a:schemeClr val="hlink"/>
                          </a:solidFill>
                          <a:latin typeface="Inter"/>
                          <a:ea typeface="Inter"/>
                          <a:cs typeface="Inter"/>
                          <a:sym typeface="Inter"/>
                          <a:hlinkClick r:id="rId10"/>
                        </a:rPr>
                        <a:t>Mapping Western Expansion Student Worksheet</a:t>
                      </a:r>
                      <a:r>
                        <a:rPr lang="en" sz="1200">
                          <a:solidFill>
                            <a:schemeClr val="dk1"/>
                          </a:solidFill>
                          <a:latin typeface="Inter"/>
                          <a:ea typeface="Inter"/>
                          <a:cs typeface="Inter"/>
                          <a:sym typeface="Inter"/>
                        </a:rPr>
                        <a:t> and answer the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90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1"/>
                        </a:rPr>
                        <a:t>Play video </a:t>
                      </a:r>
                      <a:r>
                        <a:rPr lang="en" sz="1200">
                          <a:solidFill>
                            <a:srgbClr val="000000"/>
                          </a:solidFill>
                          <a:latin typeface="Inter"/>
                          <a:ea typeface="Inter"/>
                          <a:cs typeface="Inter"/>
                          <a:sym typeface="Inter"/>
                        </a:rPr>
                        <a:t>for students (Be</a:t>
                      </a:r>
                      <a:r>
                        <a:rPr lang="en" sz="1200">
                          <a:latin typeface="Inter"/>
                          <a:ea typeface="Inter"/>
                          <a:cs typeface="Inter"/>
                          <a:sym typeface="Inter"/>
                        </a:rPr>
                        <a:t>gin at 1:17, End at 5:18</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questions and provide vocabulary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video</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worksheet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2">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{A53642A3-4255-49AB-9558-EFF78C8D27DA}</a:tableStyleId>
              </a:tblPr>
              <a:tblGrid>
                <a:gridCol w="1458775"/>
                <a:gridCol w="368480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Mapping Western Expansion - Continued</a:t>
                      </a:r>
                      <a:endParaRPr b="1" sz="1300">
                        <a:solidFill>
                          <a:schemeClr val="dk1"/>
                        </a:solidFill>
                        <a:latin typeface="Inter"/>
                        <a:ea typeface="Inter"/>
                        <a:cs typeface="Inter"/>
                        <a:sym typeface="Inter"/>
                      </a:endParaRPr>
                    </a:p>
                  </a:txBody>
                  <a:tcPr marT="91425" marB="91425" marR="91425" marL="91425"/>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learn more about the experience of Americans on the trails west, students will research one of the routes commonly used in the first half of the 19th century. Direct students to pages 2-5 of the student worksheet and provide a brief introduction to each of the four routes. Inform students that they will be conducting research on a trail of their choice in order to create an illustrated map. Page 2 is the map where they will be drawing the trail and three illustrations. Page 3 includes </a:t>
                      </a:r>
                      <a:r>
                        <a:rPr lang="en" sz="1200">
                          <a:solidFill>
                            <a:schemeClr val="dk1"/>
                          </a:solidFill>
                          <a:latin typeface="Inter"/>
                          <a:ea typeface="Inter"/>
                          <a:cs typeface="Inter"/>
                          <a:sym typeface="Inter"/>
                        </a:rPr>
                        <a:t>research</a:t>
                      </a:r>
                      <a:r>
                        <a:rPr lang="en" sz="1200">
                          <a:solidFill>
                            <a:schemeClr val="dk1"/>
                          </a:solidFill>
                          <a:latin typeface="Inter"/>
                          <a:ea typeface="Inter"/>
                          <a:cs typeface="Inter"/>
                          <a:sym typeface="Inter"/>
                        </a:rPr>
                        <a:t> links for students. Pages 4-5 have possible people, places, and events for each route. Encourage students to take notes about their research in the margins of the research guide pages or on a scratch paper.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pages 2-5</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Introduce the four routes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academic and behavior expectations for research</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Ensure digital access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Choose a route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Conduct research and choose three people, places, and events to illustrate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Take notes about possible topics to illustrate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8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After students have conducted their research, direct them to create their illustrations and brief descriptions on page 2 of the student worksheet. Have students post their maps to walls around the classroom or in the hallway. It is recommended to have designated areas for each of the four routes. (Example: one wall for each route.)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students will coloring utensils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Monitor student progress and timing</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Direct students to post their illustrated maps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Illustrate maps with three specific people, events, or places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Write a brief explanation of each illustration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Post in assigned location</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{A53642A3-4255-49AB-9558-EFF78C8D27DA}</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Mapping Western Expansion - Continued</a:t>
                      </a:r>
                      <a:endParaRPr b="1" sz="1300">
                        <a:solidFill>
                          <a:schemeClr val="dk1"/>
                        </a:solidFill>
                        <a:latin typeface="Inter"/>
                        <a:ea typeface="Inter"/>
                        <a:cs typeface="Inter"/>
                        <a:sym typeface="Inter"/>
                      </a:endParaRPr>
                    </a:p>
                  </a:txBody>
                  <a:tcPr marT="91425" marB="91425" marR="91425" marL="91425"/>
                </a:tc>
                <a:tc hMerge="1"/>
              </a:tr>
              <a:tr h="678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move through the gallery walk of illustrated maps to gather information about the experiences and events along each route. As they walk, they will fill out the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which asks students to create a Say-it-in-Six for each route and a summarizing statement that addresses the lesson supporting question.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exit ticket</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movement and academic expectations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through the gallery walk</a:t>
                      </a:r>
                      <a:endParaRPr sz="1200">
                        <a:latin typeface="Inter"/>
                        <a:ea typeface="Inter"/>
                        <a:cs typeface="Inter"/>
                        <a:sym typeface="Inter"/>
                      </a:endParaRPr>
                    </a:p>
                    <a:p>
                      <a:pPr indent="-190500" lvl="0" marL="28575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Exit Ticket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7.48 Assess the extent to which perspectives toward American territorial expansion, including Manifest Destiny and Indigenous resistance, changed over time, including an understanding that the removal of Indigenous Nations was not inevitable.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7.51 Analyze the experiences of free Black communities in the American Northwest.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7.53 Analyze the perspectives and actions (both adaptation and resistance) of Indigenous Nations in response to territorial invasion between 1800 and 1860 using primary and secondary sources.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(60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